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</p:sldMasterIdLst>
  <p:notesMasterIdLst>
    <p:notesMasterId r:id="rId36"/>
  </p:notesMasterIdLst>
  <p:sldIdLst>
    <p:sldId id="256" r:id="rId3"/>
    <p:sldId id="373" r:id="rId4"/>
    <p:sldId id="374" r:id="rId5"/>
    <p:sldId id="348" r:id="rId6"/>
    <p:sldId id="347" r:id="rId7"/>
    <p:sldId id="446" r:id="rId8"/>
    <p:sldId id="351" r:id="rId9"/>
    <p:sldId id="353" r:id="rId10"/>
    <p:sldId id="356" r:id="rId11"/>
    <p:sldId id="357" r:id="rId12"/>
    <p:sldId id="360" r:id="rId13"/>
    <p:sldId id="449" r:id="rId14"/>
    <p:sldId id="450" r:id="rId15"/>
    <p:sldId id="406" r:id="rId16"/>
    <p:sldId id="451" r:id="rId17"/>
    <p:sldId id="453" r:id="rId18"/>
    <p:sldId id="448" r:id="rId19"/>
    <p:sldId id="362" r:id="rId20"/>
    <p:sldId id="407" r:id="rId21"/>
    <p:sldId id="367" r:id="rId22"/>
    <p:sldId id="381" r:id="rId23"/>
    <p:sldId id="455" r:id="rId24"/>
    <p:sldId id="363" r:id="rId25"/>
    <p:sldId id="454" r:id="rId26"/>
    <p:sldId id="456" r:id="rId27"/>
    <p:sldId id="457" r:id="rId28"/>
    <p:sldId id="458" r:id="rId29"/>
    <p:sldId id="459" r:id="rId30"/>
    <p:sldId id="443" r:id="rId31"/>
    <p:sldId id="460" r:id="rId32"/>
    <p:sldId id="366" r:id="rId33"/>
    <p:sldId id="376" r:id="rId34"/>
    <p:sldId id="4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6"/>
    <p:restoredTop sz="81537"/>
  </p:normalViewPr>
  <p:slideViewPr>
    <p:cSldViewPr snapToGrid="0" snapToObjects="1">
      <p:cViewPr varScale="1">
        <p:scale>
          <a:sx n="124" d="100"/>
          <a:sy n="124" d="100"/>
        </p:scale>
        <p:origin x="207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4" d="100"/>
          <a:sy n="64" d="100"/>
        </p:scale>
        <p:origin x="3616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5A8BE-F54B-40BC-8972-325E59CDB8F3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68F5D-7434-4989-8564-166DEB06C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18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9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523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455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3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17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11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8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68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01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538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27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65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22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3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8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2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36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31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2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9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0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F5D-7434-4989-8564-166DEB06C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2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4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39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8" y="6043614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5"/>
          </a:xfrm>
        </p:spPr>
        <p:txBody>
          <a:bodyPr>
            <a:noAutofit/>
          </a:bodyPr>
          <a:lstStyle>
            <a:lvl1pPr>
              <a:defRPr sz="2400" smtClean="0">
                <a:solidFill>
                  <a:srgbClr val="FFFFFF"/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yriad Pro"/>
                <a:cs typeface="Myriad Pro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>
                <a:latin typeface="Myriad Pro"/>
                <a:cs typeface="Myriad Pro"/>
              </a:defRPr>
            </a:lvl1pPr>
            <a:lvl2pPr>
              <a:defRPr>
                <a:latin typeface="Myriad Pro"/>
                <a:cs typeface="Myriad Pro"/>
              </a:defRPr>
            </a:lvl2pPr>
            <a:lvl3pPr>
              <a:defRPr>
                <a:latin typeface="Myriad Pro"/>
                <a:cs typeface="Myriad Pro"/>
              </a:defRPr>
            </a:lvl3pPr>
            <a:lvl4pPr>
              <a:defRPr>
                <a:latin typeface="Myriad Pro"/>
                <a:cs typeface="Myriad Pro"/>
              </a:defRPr>
            </a:lvl4pPr>
            <a:lvl5pPr>
              <a:defRPr>
                <a:latin typeface="Myriad Pro"/>
                <a:cs typeface="Myriad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1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8"/>
          <p:cNvSpPr/>
          <p:nvPr/>
        </p:nvSpPr>
        <p:spPr>
          <a:xfrm>
            <a:off x="-12699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1" y="1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1"/>
            <a:ext cx="1930400" cy="663575"/>
          </a:xfrm>
        </p:spPr>
        <p:txBody>
          <a:bodyPr rtlCol="0"/>
          <a:lstStyle>
            <a:lvl1pPr>
              <a:defRPr sz="2800" smtClean="0"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1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2862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4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1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1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1" y="6248401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7"/>
            <a:ext cx="533400" cy="325967"/>
          </a:xfrm>
        </p:spPr>
        <p:txBody>
          <a:bodyPr/>
          <a:lstStyle>
            <a:lvl1pPr>
              <a:defRPr/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5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7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3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8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9375A-EECF-AC4A-9997-00D00C8B65AD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B2A32-A98C-C149-9DF3-53246ECEFC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1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fld id="{9E955210-1050-5546-9F10-C922A94AA704}" type="datetimeFigureOut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9"/>
            <a:ext cx="7112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smtClean="0">
                <a:solidFill>
                  <a:srgbClr val="FFFFFF"/>
                </a:solidFill>
                <a:latin typeface="+mn-lt"/>
              </a:defRPr>
            </a:lvl1pPr>
          </a:lstStyle>
          <a:p>
            <a:fld id="{765183DE-2F6B-464C-82D5-5BFCDC95EB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Myriad Pro"/>
          <a:ea typeface="+mj-ea"/>
          <a:cs typeface="Myriad Pro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Verdana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Normal Distribution, Z-Scores, and Confidence </a:t>
            </a:r>
            <a:r>
              <a:rPr lang="en-US" dirty="0" err="1"/>
              <a:t>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11E7-17E8-6443-A7FD-A512371D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the Normal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86E6-DC18-5F4E-A7E8-CF4638A6AA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Symmetrical (no skew)</a:t>
            </a:r>
          </a:p>
          <a:p>
            <a:r>
              <a:rPr lang="en-US" dirty="0" err="1"/>
              <a:t>Mesokurtic</a:t>
            </a:r>
            <a:endParaRPr lang="en-US" dirty="0"/>
          </a:p>
          <a:p>
            <a:r>
              <a:rPr lang="en-US" dirty="0"/>
              <a:t>Unimodal</a:t>
            </a:r>
          </a:p>
          <a:p>
            <a:r>
              <a:rPr lang="en-US" dirty="0"/>
              <a:t>Mean, median, mode all at center</a:t>
            </a:r>
          </a:p>
          <a:p>
            <a:r>
              <a:rPr lang="en-US" dirty="0"/>
              <a:t>Theoretical (probability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F68871-3FB4-9848-815F-19F7988522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0933127"/>
                  </p:ext>
                </p:extLst>
              </p:nvPr>
            </p:nvGraphicFramePr>
            <p:xfrm>
              <a:off x="7562371" y="3927667"/>
              <a:ext cx="396332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3323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653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6531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2F68871-3FB4-9848-815F-19F7988522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0933127"/>
                  </p:ext>
                </p:extLst>
              </p:nvPr>
            </p:nvGraphicFramePr>
            <p:xfrm>
              <a:off x="7562371" y="3927667"/>
              <a:ext cx="3963323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3323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9" t="-106897" r="-319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9" t="-206897" r="-31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9" t="-306897" r="-3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22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3E1C-9275-A340-B057-BA2AB1B5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Normal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E5486-AD0A-0244-9745-DEA5E121336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know that 100% of all cases that exist fall under the curve</a:t>
                </a:r>
              </a:p>
              <a:p>
                <a:endParaRPr lang="en-US" dirty="0"/>
              </a:p>
              <a:p>
                <a:r>
                  <a:rPr lang="en-US" dirty="0"/>
                  <a:t>Normal curve has a </a:t>
                </a:r>
                <a:r>
                  <a:rPr lang="en-US" u="sng" dirty="0"/>
                  <a:t>mean of </a:t>
                </a:r>
                <a14:m>
                  <m:oMath xmlns:m="http://schemas.openxmlformats.org/officeDocument/2006/math">
                    <m:r>
                      <a:rPr lang="en-US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a </a:t>
                </a:r>
                <a:r>
                  <a:rPr lang="en-US" u="sng" dirty="0"/>
                  <a:t>standard deviation of </a:t>
                </a:r>
                <a14:m>
                  <m:oMath xmlns:m="http://schemas.openxmlformats.org/officeDocument/2006/math">
                    <m:r>
                      <a:rPr lang="en-US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 can use the 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 and standard deviation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to break up normal curve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6E5486-AD0A-0244-9745-DEA5E1213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3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235D-CF1C-E145-A6F3-F7406D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Deviation and Area Under the Normal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144E-BE21-EF45-B5FD-F3CB995B62DE}"/>
              </a:ext>
            </a:extLst>
          </p:cNvPr>
          <p:cNvSpPr txBox="1"/>
          <p:nvPr/>
        </p:nvSpPr>
        <p:spPr>
          <a:xfrm>
            <a:off x="503936" y="5692573"/>
            <a:ext cx="420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proportions? probabilities?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BA2D1-B5EB-664A-BBC9-8D06D3A5B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78" y="1877221"/>
            <a:ext cx="5937585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235D-CF1C-E145-A6F3-F7406D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Deviation and Area Under the Normal Curve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4A206-6034-7F4A-AC62-7102E0E74B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5725214" y="1863969"/>
            <a:ext cx="5962850" cy="4495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A8BF0-062D-7A4B-BB30-DB6730F00575}"/>
                  </a:ext>
                </a:extLst>
              </p:cNvPr>
              <p:cNvSpPr txBox="1"/>
              <p:nvPr/>
            </p:nvSpPr>
            <p:spPr>
              <a:xfrm>
                <a:off x="237066" y="3373205"/>
                <a:ext cx="536860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68.26% of cases fall between -1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+1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/>
              </a:p>
              <a:p>
                <a:endParaRPr lang="en-US" u="sng" dirty="0"/>
              </a:p>
              <a:p>
                <a:r>
                  <a:rPr lang="en-US" dirty="0"/>
                  <a:t>95.44% of cases fall between -2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/>
              </a:p>
              <a:p>
                <a:endParaRPr lang="en-US" dirty="0"/>
              </a:p>
              <a:p>
                <a:r>
                  <a:rPr lang="en-US" dirty="0"/>
                  <a:t>99.74% of cases fall between -3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A8BF0-062D-7A4B-BB30-DB6730F00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6" y="3373205"/>
                <a:ext cx="5368603" cy="1477328"/>
              </a:xfrm>
              <a:prstGeom prst="rect">
                <a:avLst/>
              </a:prstGeom>
              <a:blipFill>
                <a:blip r:embed="rId4"/>
                <a:stretch>
                  <a:fillRect l="-946" t="-17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D3C144E-BE21-EF45-B5FD-F3CB995B62DE}"/>
              </a:ext>
            </a:extLst>
          </p:cNvPr>
          <p:cNvSpPr txBox="1"/>
          <p:nvPr/>
        </p:nvSpPr>
        <p:spPr>
          <a:xfrm>
            <a:off x="503936" y="5692573"/>
            <a:ext cx="420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proportions? probabilities?</a:t>
            </a:r>
          </a:p>
        </p:txBody>
      </p:sp>
    </p:spTree>
    <p:extLst>
      <p:ext uri="{BB962C8B-B14F-4D97-AF65-F5344CB8AC3E}">
        <p14:creationId xmlns:p14="http://schemas.microsoft.com/office/powerpoint/2010/main" val="36935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5235D-CF1C-E145-A6F3-F7406DBF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Deviation (Band) as a Confidence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54A206-6034-7F4A-AC62-7102E0E74B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5725214" y="1784456"/>
            <a:ext cx="5962850" cy="4495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81EC4-0A18-BC44-91AC-A4EA89E3F7DD}"/>
                  </a:ext>
                </a:extLst>
              </p:cNvPr>
              <p:cNvSpPr txBox="1"/>
              <p:nvPr/>
            </p:nvSpPr>
            <p:spPr>
              <a:xfrm>
                <a:off x="237066" y="3062860"/>
                <a:ext cx="53686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68.26% confident</a:t>
                </a:r>
                <a:r>
                  <a:rPr lang="en-US" dirty="0"/>
                  <a:t> that the true population mean (µ) falls between -1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endParaRPr lang="en-US" u="sng" dirty="0"/>
              </a:p>
              <a:p>
                <a:endParaRPr lang="en-US" u="sng" dirty="0"/>
              </a:p>
              <a:p>
                <a:r>
                  <a:rPr lang="en-US" u="sng" dirty="0"/>
                  <a:t>95.44% confident</a:t>
                </a:r>
                <a:r>
                  <a:rPr lang="en-US" dirty="0"/>
                  <a:t> that the true population mean (µ) falls between -2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u="sng" dirty="0"/>
              </a:p>
              <a:p>
                <a:r>
                  <a:rPr lang="en-US" u="sng" dirty="0"/>
                  <a:t>99.74% confident</a:t>
                </a:r>
                <a:r>
                  <a:rPr lang="en-US" dirty="0"/>
                  <a:t> that the true population mean (µ) falls between -3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+3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  <a:endParaRPr lang="en-US" u="sng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D81EC4-0A18-BC44-91AC-A4EA89E3F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6" y="3062860"/>
                <a:ext cx="5368603" cy="2308324"/>
              </a:xfrm>
              <a:prstGeom prst="rect">
                <a:avLst/>
              </a:prstGeom>
              <a:blipFill>
                <a:blip r:embed="rId4"/>
                <a:stretch>
                  <a:fillRect l="-946" t="-54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75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Levels and their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9F2-D35D-D748-902F-899204518B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4735797" cy="4495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Confidence Levels</a:t>
            </a:r>
          </a:p>
          <a:p>
            <a:pPr lvl="1"/>
            <a:r>
              <a:rPr lang="en-US" dirty="0"/>
              <a:t>Percentage of cases, around the mean, that are covered</a:t>
            </a:r>
          </a:p>
          <a:p>
            <a:pPr lvl="1"/>
            <a:r>
              <a:rPr lang="en-US" dirty="0"/>
              <a:t>How confident that your CI range </a:t>
            </a:r>
            <a:r>
              <a:rPr lang="en-US" i="1" dirty="0"/>
              <a:t>includes</a:t>
            </a:r>
            <a:r>
              <a:rPr lang="en-US" dirty="0"/>
              <a:t> the population mean</a:t>
            </a:r>
          </a:p>
          <a:p>
            <a:endParaRPr lang="en-US" dirty="0"/>
          </a:p>
          <a:p>
            <a:r>
              <a:rPr lang="en-US" dirty="0"/>
              <a:t>Confidence Intervals</a:t>
            </a:r>
          </a:p>
          <a:p>
            <a:pPr lvl="1"/>
            <a:r>
              <a:rPr lang="en-US" dirty="0"/>
              <a:t>Range, in </a:t>
            </a:r>
            <a:r>
              <a:rPr lang="en-US" u="sng" dirty="0"/>
              <a:t>standard deviation units</a:t>
            </a:r>
            <a:r>
              <a:rPr lang="en-US" dirty="0"/>
              <a:t>, around the mean, that include the percentage of cases as defined by the Confidence Level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2C8FEE-42A1-404E-BEA6-4C572E2B4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25214" y="1784456"/>
            <a:ext cx="59628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4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Levels and their Confidence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68.26%  Confidence Level</a:t>
                </a:r>
              </a:p>
              <a:p>
                <a:pPr lvl="1"/>
                <a:r>
                  <a:rPr lang="en-US" sz="2200" b="0" dirty="0" err="1">
                    <a:ea typeface="Cambria Math" panose="02040503050406030204" pitchFamily="18" charset="0"/>
                  </a:rPr>
                  <a:t>Confid</a:t>
                </a:r>
                <a:r>
                  <a:rPr lang="en-US" sz="2200" b="0" dirty="0">
                    <a:ea typeface="Cambria Math" panose="02040503050406030204" pitchFamily="18" charset="0"/>
                  </a:rPr>
                  <a:t>ence Interval: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1900" dirty="0"/>
                  <a:t>CI Lower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lvl="2"/>
                <a:r>
                  <a:rPr lang="en-US" sz="1900" dirty="0"/>
                  <a:t>CI Upper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95.44% Confidence Level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Confidence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Interval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1900" dirty="0"/>
                  <a:t>CI Lower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lvl="2"/>
                <a:r>
                  <a:rPr lang="en-US" sz="1900" dirty="0"/>
                  <a:t>CI Upper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endParaRPr lang="en-US" dirty="0"/>
              </a:p>
              <a:p>
                <a:r>
                  <a:rPr lang="en-US" dirty="0"/>
                  <a:t>99.74% Confidence Level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Confidence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Interval</m:t>
                    </m:r>
                    <m:r>
                      <m:rPr>
                        <m:nor/>
                      </m:rPr>
                      <a:rPr lang="en-US" sz="2200" dirty="0"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200" dirty="0"/>
              </a:p>
              <a:p>
                <a:pPr lvl="2"/>
                <a:r>
                  <a:rPr lang="en-US" sz="1900" dirty="0"/>
                  <a:t>CI Lower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pPr lvl="2"/>
                <a:r>
                  <a:rPr lang="en-US" sz="1900" dirty="0"/>
                  <a:t>CI Upper bound: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9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17" t="-2535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E2ADF-4C34-1441-90CD-9B5EA672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725214" y="1784456"/>
            <a:ext cx="59628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33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2883-4858-9347-8E8D-63CE04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Confidence Intervals from Confidence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68E8C-3A9C-0A4F-A8B6-0813D19780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know the 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 and standard deviation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), you can calculate actual values for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u="sng" dirty="0"/>
                  <a:t>Confidence Interval</a:t>
                </a:r>
                <a:r>
                  <a:rPr lang="en-US" dirty="0"/>
                  <a:t> (the </a:t>
                </a:r>
                <a:r>
                  <a:rPr lang="en-US" u="sng" dirty="0"/>
                  <a:t>Upper Bound</a:t>
                </a:r>
                <a:r>
                  <a:rPr lang="en-US" dirty="0"/>
                  <a:t> and </a:t>
                </a:r>
                <a:r>
                  <a:rPr lang="en-US" u="sng" dirty="0"/>
                  <a:t>Lower Bound</a:t>
                </a:r>
                <a:r>
                  <a:rPr lang="en-US" dirty="0"/>
                  <a:t>) </a:t>
                </a:r>
              </a:p>
              <a:p>
                <a:pPr lvl="2"/>
                <a:r>
                  <a:rPr lang="en-US" dirty="0"/>
                  <a:t>based on your </a:t>
                </a:r>
                <a:r>
                  <a:rPr lang="en-US" u="sng" dirty="0"/>
                  <a:t>Confidence Level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168E8C-3A9C-0A4F-A8B6-0813D1978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Both men and women have mean IQ scores of 100, but men have more variability.</a:t>
                </a:r>
              </a:p>
              <a:p>
                <a:pPr lvl="1"/>
                <a:r>
                  <a:rPr lang="en-US" dirty="0"/>
                  <a:t>Men have more low-IQ individuals and more high-IQ individuals</a:t>
                </a:r>
              </a:p>
              <a:p>
                <a:pPr lvl="1"/>
                <a:r>
                  <a:rPr lang="en-US" dirty="0"/>
                  <a:t>Women have more individuals located toward the average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Men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15 points</a:t>
                </a:r>
              </a:p>
              <a:p>
                <a:pPr lvl="1"/>
                <a:r>
                  <a:rPr lang="en-US" dirty="0"/>
                  <a:t>Women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10 points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4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816864" y="1600200"/>
                <a:ext cx="6630858" cy="4495800"/>
              </a:xfrm>
            </p:spPr>
            <p:txBody>
              <a:bodyPr/>
              <a:lstStyle/>
              <a:p>
                <a:r>
                  <a:rPr lang="en-US" sz="2000" dirty="0"/>
                  <a:t>68.26% of all male’s IQ scores fall between which -1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r>
                  <a:rPr lang="en-US" sz="2000" dirty="0"/>
                  <a:t>68.26% of all women’s IQ scores fall between which -1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+1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95.44% of all male’s IQ scores fall between which -2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r>
                  <a:rPr lang="en-US" sz="2000" dirty="0"/>
                  <a:t>95.44% of all women’s IQ scores fall between which -2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+2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99.74% of all male’s IQ scores fall between which -3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r>
                  <a:rPr lang="en-US" sz="2000" dirty="0"/>
                  <a:t>99.74% of all women’s IQ scores fall between which -3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and +3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for their group.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6864" y="1600200"/>
                <a:ext cx="6630858" cy="4495800"/>
              </a:xfrm>
              <a:blipFill>
                <a:blip r:embed="rId3"/>
                <a:stretch>
                  <a:fillRect t="-563" b="-13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D3DB8-BC75-694B-B526-481F8E27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21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F73A-85F9-B343-9198-858B9B0A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0AA7-D012-6D47-A5C4-EEC0638252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histogram or distribution based on our real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6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9F2-D35D-D748-902F-899204518B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/>
              <a:t>68.26% of all male’s IQ scores fall between which scores?</a:t>
            </a:r>
          </a:p>
          <a:p>
            <a:r>
              <a:rPr lang="en-US" sz="2000" dirty="0"/>
              <a:t>68.26% of all women’s IQ scores fall between which scores?</a:t>
            </a:r>
          </a:p>
          <a:p>
            <a:endParaRPr lang="en-US" sz="2000" dirty="0"/>
          </a:p>
          <a:p>
            <a:r>
              <a:rPr lang="en-US" sz="2000" dirty="0"/>
              <a:t>95.44% of all male’s IQ scores fall between which scores?</a:t>
            </a:r>
          </a:p>
          <a:p>
            <a:r>
              <a:rPr lang="en-US" sz="2000" dirty="0"/>
              <a:t>95.44% of all women’s IQ scores fall between which scores?</a:t>
            </a:r>
          </a:p>
          <a:p>
            <a:endParaRPr lang="en-US" sz="2000" dirty="0"/>
          </a:p>
          <a:p>
            <a:r>
              <a:rPr lang="en-US" sz="2000" dirty="0"/>
              <a:t>99.74% of all male’s IQ scores fall between which scores?</a:t>
            </a:r>
          </a:p>
          <a:p>
            <a:r>
              <a:rPr lang="en-US" sz="2000" dirty="0"/>
              <a:t>99.74% of all women’s IQ scores fall between which scores?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D3DB8-BC75-694B-B526-481F8E27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96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68.26% of cases (68.26% Confidence Level)</a:t>
                </a:r>
              </a:p>
              <a:p>
                <a:pPr lvl="1"/>
                <a:r>
                  <a:rPr lang="en-US" dirty="0"/>
                  <a:t>Lower bound: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95.44% of cases (95.44% Confidence Level)</a:t>
                </a:r>
              </a:p>
              <a:p>
                <a:pPr lvl="1"/>
                <a:r>
                  <a:rPr lang="en-US" dirty="0"/>
                  <a:t>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99.74% of cases (99.74% Confidence Level)</a:t>
                </a:r>
              </a:p>
              <a:p>
                <a:pPr lvl="1"/>
                <a:r>
                  <a:rPr lang="en-US" dirty="0"/>
                  <a:t>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17"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35A8BC-ED75-9E49-8930-E31043F0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4F5801-8B3E-EC42-9487-53F4CA63D3E5}"/>
                  </a:ext>
                </a:extLst>
              </p:cNvPr>
              <p:cNvSpPr txBox="1"/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= 100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15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4F5801-8B3E-EC42-9487-53F4CA63D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blipFill>
                <a:blip r:embed="rId5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83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2883-4858-9347-8E8D-63CE0470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Confidence Intervals from Confidence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68E8C-3A9C-0A4F-A8B6-0813D19780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can calculate confidence interval because we are using a </a:t>
            </a:r>
            <a:r>
              <a:rPr lang="en-US" u="sng" dirty="0"/>
              <a:t>standardized</a:t>
            </a:r>
            <a:r>
              <a:rPr lang="en-US" dirty="0"/>
              <a:t> (standard deviation unit) </a:t>
            </a:r>
            <a:r>
              <a:rPr lang="en-US" u="sng" dirty="0"/>
              <a:t>score</a:t>
            </a: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Z-Score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2FD0-F13D-BD43-BB53-F6B3304C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Levels, Confidence Intervals, and 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7950E-D5C4-AF45-95EC-424F3B725730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Z-score</a:t>
                </a:r>
              </a:p>
              <a:p>
                <a:pPr lvl="1"/>
                <a:r>
                  <a:rPr lang="en-US" dirty="0"/>
                  <a:t>The number of Standard Deviation units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a raw score (</a:t>
                </a:r>
                <a:r>
                  <a:rPr lang="en-US" i="1" dirty="0"/>
                  <a:t>X</a:t>
                </a:r>
                <a:r>
                  <a:rPr lang="en-US" dirty="0"/>
                  <a:t>) is from the mean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3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7950E-D5C4-AF45-95EC-424F3B725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9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Levels, Confidence Intervals, and 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68.26% Confidence Level (</a:t>
                </a:r>
                <a:r>
                  <a:rPr lang="en-US" dirty="0">
                    <a:solidFill>
                      <a:schemeClr val="accent1"/>
                    </a:solidFill>
                  </a:rPr>
                  <a:t>Z = 1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CI Lower bound: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CI 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95.44% Confidence Level (</a:t>
                </a:r>
                <a:r>
                  <a:rPr lang="en-US" dirty="0">
                    <a:solidFill>
                      <a:schemeClr val="accent1"/>
                    </a:solidFill>
                  </a:rPr>
                  <a:t>Z = 2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CI 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CI 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99.74% Confidence Level (</a:t>
                </a:r>
                <a:r>
                  <a:rPr lang="en-US" dirty="0">
                    <a:solidFill>
                      <a:schemeClr val="accent1"/>
                    </a:solidFill>
                  </a:rPr>
                  <a:t>Z = 3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CI Lower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CI Upper bound: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17"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35A8BC-ED75-9E49-8930-E31043F0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/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  <a:blipFill>
                <a:blip r:embed="rId5"/>
                <a:stretch>
                  <a:fillRect l="-7975" t="-158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5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Levels, Confidence Intervals, and 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Calculate Confidence Intervals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1"/>
                    </a:solidFill>
                  </a:rPr>
                  <a:t>Z</a:t>
                </a:r>
                <a:r>
                  <a:rPr lang="en-US" dirty="0"/>
                  <a:t> associated with Confidence Level</a:t>
                </a:r>
              </a:p>
              <a:p>
                <a:pPr marL="366713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4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40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 </m:t>
                    </m:r>
                  </m:oMath>
                </a14:m>
                <a:r>
                  <a:rPr lang="en-IN" sz="4000" dirty="0">
                    <a:solidFill>
                      <a:schemeClr val="accent1"/>
                    </a:solidFill>
                  </a:rPr>
                  <a:t> Z</a:t>
                </a:r>
                <a14:m>
                  <m:oMath xmlns:m="http://schemas.openxmlformats.org/officeDocument/2006/math">
                    <m:r>
                      <a:rPr lang="en-IN" sz="40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IN" sz="4000" dirty="0">
                  <a:solidFill>
                    <a:schemeClr val="accent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509F2-D35D-D748-902F-899204518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935A8BC-ED75-9E49-8930-E31043F0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/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87D994-3165-9949-B6CA-4CB9FB15D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741" y="1912708"/>
                <a:ext cx="2070326" cy="791692"/>
              </a:xfrm>
              <a:prstGeom prst="rect">
                <a:avLst/>
              </a:prstGeom>
              <a:blipFill>
                <a:blip r:embed="rId5"/>
                <a:stretch>
                  <a:fillRect l="-7975" t="-158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1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761F-7EC6-004F-807F-BF2B9ECC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Example: Sex Differences in IQ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09F2-D35D-D748-902F-899204518BF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u="sng" dirty="0"/>
              <a:t>68.26%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male’s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r>
              <a:rPr lang="en-US" sz="2000" u="sng" dirty="0"/>
              <a:t>68.26%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women’s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pPr lvl="1"/>
            <a:endParaRPr lang="en-US" sz="1700" dirty="0"/>
          </a:p>
          <a:p>
            <a:r>
              <a:rPr lang="en-US" sz="2000" u="sng" dirty="0"/>
              <a:t>95.44%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male’s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r>
              <a:rPr lang="en-US" sz="2000" u="sng" dirty="0"/>
              <a:t>95.44%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women’s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endParaRPr lang="en-US" sz="2000" dirty="0"/>
          </a:p>
          <a:p>
            <a:r>
              <a:rPr lang="en-US" sz="2000" u="sng" dirty="0"/>
              <a:t>99.74%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male’s </a:t>
            </a:r>
            <a:r>
              <a:rPr lang="en-US" sz="2000" dirty="0"/>
              <a:t>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r>
              <a:rPr lang="en-US" sz="2000" u="sng" dirty="0"/>
              <a:t>99.74%</a:t>
            </a:r>
            <a:r>
              <a:rPr lang="en-US" sz="2000" dirty="0"/>
              <a:t> of all </a:t>
            </a:r>
            <a:r>
              <a:rPr lang="en-US" sz="2000" dirty="0">
                <a:solidFill>
                  <a:schemeClr val="accent1"/>
                </a:solidFill>
              </a:rPr>
              <a:t>women’s</a:t>
            </a:r>
            <a:r>
              <a:rPr lang="en-US" sz="2000" dirty="0"/>
              <a:t> IQ scores fall between which scores?</a:t>
            </a:r>
          </a:p>
          <a:p>
            <a:pPr lvl="1"/>
            <a:r>
              <a:rPr lang="en-US" sz="1700" dirty="0"/>
              <a:t>Z?</a:t>
            </a:r>
          </a:p>
          <a:p>
            <a:pPr lvl="1"/>
            <a:endParaRPr lang="en-US" sz="17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61D3DB8-BC75-694B-B526-481F8E27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826980" y="3016908"/>
            <a:ext cx="4083848" cy="30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1033E4-E19E-2C49-8C98-57B7061F7DB6}"/>
                  </a:ext>
                </a:extLst>
              </p:cNvPr>
              <p:cNvSpPr txBox="1"/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= 100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15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𝐹𝑒𝑚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𝑎𝑙𝑒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10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1033E4-E19E-2C49-8C98-57B7061F7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738" y="1638816"/>
                <a:ext cx="2514331" cy="1200329"/>
              </a:xfrm>
              <a:prstGeom prst="rect">
                <a:avLst/>
              </a:prstGeom>
              <a:blipFill>
                <a:blip r:embed="rId4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80-7E8E-164C-8B6C-0CB33165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Often, we don’t have data on the full population, so we won’t have a probability distribution… so we don’t know…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I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 r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2280-7E8E-164C-8B6C-0CB33165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Instead, we have data on a sample, so we know…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(not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)</a:t>
                </a:r>
                <a:endParaRPr lang="en-US" alt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𝑆𝐷</m:t>
                    </m:r>
                  </m:oMath>
                </a14:m>
                <a:r>
                  <a:rPr lang="en-IN" dirty="0"/>
                  <a:t> (not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)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5229FF-5D6C-2840-91B5-1E10F42C6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03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C249-20D3-CD4A-B54D-BE9C537A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So we change our Z-Score formula to: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− </m:t>
                        </m:r>
                        <m:acc>
                          <m:accPr>
                            <m:chr m:val="̅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𝑆𝐷</m:t>
                        </m:r>
                      </m:den>
                    </m:f>
                  </m:oMath>
                </a14:m>
                <a:r>
                  <a:rPr lang="en-US" dirty="0"/>
                  <a:t>          (instead of </a:t>
                </a:r>
                <a:r>
                  <a:rPr lang="en-US" sz="2800" dirty="0">
                    <a:solidFill>
                      <a:schemeClr val="tx1"/>
                    </a:solidFill>
                  </a:rPr>
                  <a:t>Z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Z score calculated for a specific raw score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99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F73A-85F9-B343-9198-858B9B0A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0AA7-D012-6D47-A5C4-EEC0638252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Ideal/Theoretical</a:t>
            </a:r>
          </a:p>
          <a:p>
            <a:pPr lvl="1"/>
            <a:r>
              <a:rPr lang="en-US" altLang="en-US" dirty="0"/>
              <a:t>Like frequency distribution </a:t>
            </a:r>
            <a:r>
              <a:rPr lang="en-US" altLang="en-US" i="1" dirty="0"/>
              <a:t>except</a:t>
            </a:r>
            <a:r>
              <a:rPr lang="en-US" altLang="en-US" dirty="0"/>
              <a:t> that its based on probability theory (not real data)</a:t>
            </a:r>
          </a:p>
          <a:p>
            <a:pPr lvl="2"/>
            <a:r>
              <a:rPr lang="en-US" altLang="en-US" dirty="0"/>
              <a:t>as if researcher (hypothetically) collected all possible scores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25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C249-20D3-CD4A-B54D-BE9C537A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Probability Distributions vs Empirical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also change our CI formula to: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IN" dirty="0"/>
                  <a:t> Z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dirty="0"/>
                  <a:t>          (instead of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 </m:t>
                    </m:r>
                  </m:oMath>
                </a14:m>
                <a:r>
                  <a:rPr lang="en-IN" sz="2800" dirty="0">
                    <a:solidFill>
                      <a:schemeClr val="tx1"/>
                    </a:solidFill>
                  </a:rPr>
                  <a:t> Z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u="sng" dirty="0"/>
                  <a:t>standard error of the mean of the sampling distribution</a:t>
                </a:r>
                <a:r>
                  <a:rPr lang="en-US" dirty="0"/>
                  <a:t>), or </a:t>
                </a:r>
                <a:r>
                  <a:rPr lang="en-US" dirty="0">
                    <a:solidFill>
                      <a:schemeClr val="accent1"/>
                    </a:solidFill>
                  </a:rPr>
                  <a:t>Standard Error </a:t>
                </a:r>
                <a:r>
                  <a:rPr lang="en-US" dirty="0"/>
                  <a:t>(SE) is an estimate of the population standard deviation (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), and is calculated as such:</a:t>
                </a:r>
              </a:p>
              <a:p>
                <a:pPr marL="46038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  <m:r>
                      <a:rPr lang="en-US" alt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= 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E18D25-4C12-D447-A028-591FE43F9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CCA7-2484-744C-BA5F-A28B56A5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Confidence Intervals (for Samples)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C7621-887C-A946-A904-B2F25FCAB4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However, 68.26% confident isn’t that confident. We’re only going to be right 68.26% of the time. </a:t>
            </a:r>
          </a:p>
          <a:p>
            <a:endParaRPr lang="en-US" dirty="0"/>
          </a:p>
          <a:p>
            <a:r>
              <a:rPr lang="en-US" dirty="0"/>
              <a:t>To have a </a:t>
            </a:r>
            <a:r>
              <a:rPr lang="en-US" u="sng" dirty="0"/>
              <a:t>better probability</a:t>
            </a:r>
            <a:r>
              <a:rPr lang="en-US" dirty="0"/>
              <a:t> of finding the true population mean, we need a </a:t>
            </a:r>
            <a:r>
              <a:rPr lang="en-US" u="sng" dirty="0"/>
              <a:t>wider and less precise interval</a:t>
            </a:r>
            <a:endParaRPr lang="en-US" dirty="0"/>
          </a:p>
          <a:p>
            <a:pPr lvl="1"/>
            <a:r>
              <a:rPr lang="en-US" dirty="0"/>
              <a:t>95% confidence interval (only wrong 5% of the time)</a:t>
            </a:r>
          </a:p>
          <a:p>
            <a:pPr lvl="1"/>
            <a:r>
              <a:rPr lang="en-US" dirty="0"/>
              <a:t>99% confidence interval (only wrong 1% of the time)</a:t>
            </a:r>
          </a:p>
        </p:txBody>
      </p:sp>
    </p:spTree>
    <p:extLst>
      <p:ext uri="{BB962C8B-B14F-4D97-AF65-F5344CB8AC3E}">
        <p14:creationId xmlns:p14="http://schemas.microsoft.com/office/powerpoint/2010/main" val="106405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69ED-28B6-074A-8B1E-39664E1E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Confidence Intervals (for Samples)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08C2E-3E52-9343-A39E-01833FEC27C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 for 95% Confidence Level is </a:t>
                </a:r>
                <a14:m>
                  <m:oMath xmlns:m="http://schemas.openxmlformats.org/officeDocument/2006/math">
                    <m:r>
                      <a:rPr lang="en-US" alt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32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IN" sz="3200" dirty="0">
                    <a:solidFill>
                      <a:schemeClr val="accent1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, not exactly 2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exact Confidence Level is 95.44% </a:t>
                </a:r>
              </a:p>
              <a:p>
                <a:endParaRPr lang="en-IN" dirty="0"/>
              </a:p>
              <a:p>
                <a:r>
                  <a:rPr lang="en-US" dirty="0"/>
                  <a:t>Confidence Interval for 99% Confidence Level is </a:t>
                </a:r>
                <a14:m>
                  <m:oMath xmlns:m="http://schemas.openxmlformats.org/officeDocument/2006/math">
                    <m:r>
                      <a:rPr lang="en-US" alt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en-US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en-US" sz="3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IN" sz="32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/>
                  <a:t>, not exactly 3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u="sng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exact Confidence Level is 99.74% </a:t>
                </a:r>
                <a:endParaRPr lang="en-US" u="sng" dirty="0">
                  <a:ea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08C2E-3E52-9343-A39E-01833FEC27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37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63AD-7554-7143-9518-DA138E87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on Confidence Intervals (for Samples)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5974E-42C2-6448-AC11-AB625EB3A68A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CI for 95% Confidence Level</a:t>
                </a:r>
              </a:p>
              <a:p>
                <a:pPr lvl="1"/>
                <a:r>
                  <a:rPr lang="en-IN" dirty="0"/>
                  <a:t>Within 1.96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IN" dirty="0"/>
                  <a:t> of mean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.96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95% confident that true population mean falls within this range</a:t>
                </a:r>
              </a:p>
              <a:p>
                <a:endParaRPr lang="en-US" dirty="0"/>
              </a:p>
              <a:p>
                <a:r>
                  <a:rPr lang="en-IN" dirty="0"/>
                  <a:t>CI for 99% Confidence Level</a:t>
                </a:r>
              </a:p>
              <a:p>
                <a:pPr lvl="1"/>
                <a:r>
                  <a:rPr lang="en-IN" dirty="0"/>
                  <a:t>Within 2.58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r>
                  <a:rPr lang="en-IN" dirty="0"/>
                  <a:t> of mean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2.58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sub>
                    </m:sSub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99% confident that true population mean falls within this range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5974E-42C2-6448-AC11-AB625EB3A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233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3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7BA0-6F2C-A54C-8EE6-ACC635A7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1ACCAE-DF24-2C40-B43E-686A69B01E1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𝑒𝑣𝑒𝑛𝑡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𝑡h𝑖𝑠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𝑜𝑏𝑗𝑒𝑐𝑡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𝑜𝑏𝑗𝑒𝑐𝑡𝑠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1ACCAE-DF24-2C40-B43E-686A69B01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68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81D5-E200-D949-8685-B6DB77A8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7E2D-DD6B-8F49-9C71-72987D7348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Probability (</a:t>
            </a:r>
            <a:r>
              <a:rPr lang="en-US" altLang="en-US" i="1" dirty="0"/>
              <a:t>P</a:t>
            </a:r>
            <a:r>
              <a:rPr lang="en-US" altLang="en-US" dirty="0"/>
              <a:t>) varies from 0 to 1.0</a:t>
            </a:r>
          </a:p>
          <a:p>
            <a:pPr lvl="1"/>
            <a:r>
              <a:rPr lang="en-US" altLang="en-US" dirty="0"/>
              <a:t>0.0 = impossible</a:t>
            </a:r>
          </a:p>
          <a:p>
            <a:pPr lvl="1"/>
            <a:r>
              <a:rPr lang="en-US" altLang="en-US" dirty="0"/>
              <a:t>1.0 = certain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Can be extremely unlikely (.01) to very probable (0.95)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5EA5A-856E-5B43-8E7C-BB4802AD3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55E8A4-E10F-9C4E-BB0E-821A94B8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and Probability </a:t>
            </a:r>
          </a:p>
        </p:txBody>
      </p:sp>
    </p:spTree>
    <p:extLst>
      <p:ext uri="{BB962C8B-B14F-4D97-AF65-F5344CB8AC3E}">
        <p14:creationId xmlns:p14="http://schemas.microsoft.com/office/powerpoint/2010/main" val="213118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05066-190D-EA4E-885E-10D0727A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b/w Probability and Frequency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8D22-C0B5-4146-884A-FE578AB5CF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distribution is </a:t>
            </a:r>
            <a:r>
              <a:rPr lang="en-US" u="sng" dirty="0"/>
              <a:t>theoretical</a:t>
            </a:r>
            <a:r>
              <a:rPr lang="en-US" dirty="0"/>
              <a:t> ideal</a:t>
            </a:r>
          </a:p>
          <a:p>
            <a:pPr lvl="1"/>
            <a:r>
              <a:rPr lang="en-US" dirty="0"/>
              <a:t>If we flipped one coin an infinite number of times</a:t>
            </a:r>
          </a:p>
          <a:p>
            <a:pPr lvl="1"/>
            <a:r>
              <a:rPr lang="en-US" dirty="0"/>
              <a:t>Things would even out to expected probability (.50 probability of heads)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calculate the </a:t>
            </a:r>
            <a:r>
              <a:rPr lang="en-US" u="sng" dirty="0"/>
              <a:t>empirical</a:t>
            </a:r>
            <a:r>
              <a:rPr lang="en-US" dirty="0"/>
              <a:t> probability (those based on trials)</a:t>
            </a:r>
          </a:p>
          <a:p>
            <a:pPr lvl="2"/>
            <a:r>
              <a:rPr lang="en-US" dirty="0"/>
              <a:t>Take the mean of the trials: heads == 1, tails == 0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7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76F8-E91C-6E43-9EE1-E254B8F7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in Frequency and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B4A69-DBA0-EB4D-B3DB-88261FD6EF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Probability we expect for a given event with (nearly) infinite numbers of any event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ACD0751-DD1D-FD4A-B7C0-905D2B6E74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320790"/>
                  </p:ext>
                </p:extLst>
              </p:nvPr>
            </p:nvGraphicFramePr>
            <p:xfrm>
              <a:off x="1799525" y="3323381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378347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Frequency 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𝑆𝐷</m:t>
                              </m:r>
                            </m:oMath>
                          </a14:m>
                          <a:r>
                            <a:rPr lang="en-US" i="1" dirty="0"/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𝑆𝐷</m:t>
                                </m:r>
                                <m:r>
                                  <a:rPr lang="en-US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i="1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ACD0751-DD1D-FD4A-B7C0-905D2B6E74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3320790"/>
                  </p:ext>
                </p:extLst>
              </p:nvPr>
            </p:nvGraphicFramePr>
            <p:xfrm>
              <a:off x="1799525" y="3323381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937834769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0767163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Frequency Distribution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Probability Distribution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61149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10345" r="-100000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110345" r="-313" b="-2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4237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3333" r="-1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203333" r="-313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96385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379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3" t="-313793" r="-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61994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072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7CF2-5673-B04E-9EB0-CCA3CA7D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Curve as a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3922-5E8D-0542-A50A-90AD5F33C1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Normal Curve used to </a:t>
            </a:r>
          </a:p>
          <a:p>
            <a:pPr lvl="1"/>
            <a:r>
              <a:rPr lang="en-US" dirty="0"/>
              <a:t>Demonstrate spread of scores (using Standard Deviation)</a:t>
            </a:r>
          </a:p>
          <a:p>
            <a:pPr lvl="1"/>
            <a:r>
              <a:rPr lang="en-US" dirty="0"/>
              <a:t>Making statements of probability </a:t>
            </a:r>
          </a:p>
          <a:p>
            <a:pPr marL="366713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ethods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Frankfort Nachmias_Statistic for a Diverse Society_PPT</Template>
  <TotalTime>3243</TotalTime>
  <Words>1627</Words>
  <Application>Microsoft Macintosh PowerPoint</Application>
  <PresentationFormat>Widescreen</PresentationFormat>
  <Paragraphs>264</Paragraphs>
  <Slides>33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 Math</vt:lpstr>
      <vt:lpstr>Myriad Pro</vt:lpstr>
      <vt:lpstr>Verdana</vt:lpstr>
      <vt:lpstr>Wingdings</vt:lpstr>
      <vt:lpstr>Wingdings 2</vt:lpstr>
      <vt:lpstr>Custom Design</vt:lpstr>
      <vt:lpstr>Methods Theme</vt:lpstr>
      <vt:lpstr>The Normal Distribution, Z-Scores, and Confidence INtervals</vt:lpstr>
      <vt:lpstr>Frequency Distributions</vt:lpstr>
      <vt:lpstr>Probability Distributions</vt:lpstr>
      <vt:lpstr>Probability Theory</vt:lpstr>
      <vt:lpstr>Probability Theory</vt:lpstr>
      <vt:lpstr>Distributions and Probability </vt:lpstr>
      <vt:lpstr>Differences b/w Probability and Frequency Distributions</vt:lpstr>
      <vt:lpstr>Estimates in Frequency and Probability Distributions</vt:lpstr>
      <vt:lpstr>Normal Curve as a Probability Distribution</vt:lpstr>
      <vt:lpstr>Characteristics of the Normal Curve</vt:lpstr>
      <vt:lpstr>Area Under the Normal Curve</vt:lpstr>
      <vt:lpstr>Standard Deviation and Area Under the Normal Curve</vt:lpstr>
      <vt:lpstr>Standard Deviation and Area Under the Normal Curve</vt:lpstr>
      <vt:lpstr>Standard Deviation (Band) as a Confidence Level</vt:lpstr>
      <vt:lpstr>Confidence Levels and their Confidence Intervals</vt:lpstr>
      <vt:lpstr>Confidence Levels and their Confidence Intervals</vt:lpstr>
      <vt:lpstr>Calculating Confidence Intervals from Confidence Levels</vt:lpstr>
      <vt:lpstr>Confidence Interval Example: Sex Differences in IQ</vt:lpstr>
      <vt:lpstr>Confidence Interval Example: Sex Differences in IQ</vt:lpstr>
      <vt:lpstr>Confidence Interval Example: Sex Differences in IQ</vt:lpstr>
      <vt:lpstr>Confidence Interval Example: Sex Differences in IQ</vt:lpstr>
      <vt:lpstr>Calculating Confidence Intervals from Confidence Levels</vt:lpstr>
      <vt:lpstr>Confidence Levels, Confidence Intervals, and Z-Scores</vt:lpstr>
      <vt:lpstr>Confidence Levels, Confidence Intervals, and Z-Scores</vt:lpstr>
      <vt:lpstr>Confidence Levels, Confidence Intervals, and Z-Scores</vt:lpstr>
      <vt:lpstr>Confidence Interval Example: Sex Differences in IQ</vt:lpstr>
      <vt:lpstr>Problem: Probability Distributions vs Empirical Distributions</vt:lpstr>
      <vt:lpstr>Problem: Probability Distributions vs Empirical Distributions</vt:lpstr>
      <vt:lpstr>Problem: Probability Distributions vs Empirical Distributions</vt:lpstr>
      <vt:lpstr>Problem: Probability Distributions vs Empirical Distributions</vt:lpstr>
      <vt:lpstr>More on Confidence Intervals (for Samples)</vt:lpstr>
      <vt:lpstr>More on Confidence Intervals (for Samples)</vt:lpstr>
      <vt:lpstr>More on Confidence Intervals (for Samples)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Leblond, Rachael</dc:creator>
  <cp:lastModifiedBy>Burrel Vann</cp:lastModifiedBy>
  <cp:revision>166</cp:revision>
  <dcterms:created xsi:type="dcterms:W3CDTF">2013-12-06T01:46:03Z</dcterms:created>
  <dcterms:modified xsi:type="dcterms:W3CDTF">2020-02-10T20:37:56Z</dcterms:modified>
</cp:coreProperties>
</file>